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58" r:id="rId5"/>
    <p:sldId id="259" r:id="rId6"/>
    <p:sldId id="260" r:id="rId7"/>
    <p:sldId id="287" r:id="rId8"/>
    <p:sldId id="261" r:id="rId9"/>
    <p:sldId id="262" r:id="rId10"/>
    <p:sldId id="285" r:id="rId11"/>
    <p:sldId id="263" r:id="rId12"/>
    <p:sldId id="264" r:id="rId13"/>
    <p:sldId id="265" r:id="rId14"/>
    <p:sldId id="286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7766-B9D0-414F-804E-48A70566DE8F}" type="datetimeFigureOut">
              <a:rPr lang="ru-RU" smtClean="0"/>
              <a:t>10.10.2023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05B44-1416-44D4-A20C-70483AACAFA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video/preview/15307083590263492834" TargetMode="External"/><Relationship Id="rId3" Type="http://schemas.openxmlformats.org/officeDocument/2006/relationships/hyperlink" Target="https://yandex.ru/video/preview/2290605169626206388" TargetMode="External"/><Relationship Id="rId7" Type="http://schemas.openxmlformats.org/officeDocument/2006/relationships/hyperlink" Target="https://yandex.ru/video/preview/17259684146398338118" TargetMode="External"/><Relationship Id="rId2" Type="http://schemas.openxmlformats.org/officeDocument/2006/relationships/hyperlink" Target="https://yandex.ru/video/preview/1180316172239268631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video/preview/15975095396165371475" TargetMode="External"/><Relationship Id="rId5" Type="http://schemas.openxmlformats.org/officeDocument/2006/relationships/hyperlink" Target="https://yandex.ru/video/preview/10275427519493828662" TargetMode="External"/><Relationship Id="rId10" Type="http://schemas.openxmlformats.org/officeDocument/2006/relationships/hyperlink" Target="https://yandex.ru/video/preview/427157782598923757" TargetMode="External"/><Relationship Id="rId4" Type="http://schemas.openxmlformats.org/officeDocument/2006/relationships/hyperlink" Target="https://yandex.ru/video/preview/1535627588689279633" TargetMode="External"/><Relationship Id="rId9" Type="http://schemas.openxmlformats.org/officeDocument/2006/relationships/hyperlink" Target="https://yandex.ru/video/preview/12363162464938791367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Производственный ветеринарно-санитарный  контроль  изготовления мясных и рыбных консервов и их санитарная оценка на предприятии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3573016"/>
            <a:ext cx="4286250" cy="2786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09012" cy="45365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56" y="1539367"/>
            <a:ext cx="3843444" cy="520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3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369" y="1196752"/>
            <a:ext cx="8229600" cy="485313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Проверка тары заключается в отбраковке негерметичных банок, сортировка их по размеру, в установлении равномерности наложения пасты и резиновых колец на крышки, качества </a:t>
            </a:r>
            <a:r>
              <a:rPr lang="ru-RU" dirty="0" err="1">
                <a:solidFill>
                  <a:srgbClr val="336600"/>
                </a:solidFill>
              </a:rPr>
              <a:t>пассирования</a:t>
            </a:r>
            <a:r>
              <a:rPr lang="ru-RU" dirty="0">
                <a:solidFill>
                  <a:srgbClr val="336600"/>
                </a:solidFill>
              </a:rPr>
              <a:t>, качества мойки, стерилизации горячим паром жестяных банок. Сырье и вспомогательные материалы подлежат ветеринарно-санитарной экспертизе.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При осмотре мяса проверяют качество технологической обработки, наличие клейм ветеринарного надзора и соответствие туш и субпродуктов требованиям стандартов.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767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336600"/>
                </a:solidFill>
              </a:rPr>
              <a:t>	Второе направление </a:t>
            </a:r>
            <a:r>
              <a:rPr lang="ru-RU" dirty="0">
                <a:solidFill>
                  <a:srgbClr val="336600"/>
                </a:solidFill>
              </a:rPr>
              <a:t>контроля осуществляется непрерывно и ежедневно по всей поточной линии консервного производства.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Ветеринарно-санитарная экспертиза при обвалке, </a:t>
            </a:r>
            <a:r>
              <a:rPr lang="ru-RU" dirty="0" err="1">
                <a:solidFill>
                  <a:srgbClr val="336600"/>
                </a:solidFill>
              </a:rPr>
              <a:t>жиловке</a:t>
            </a:r>
            <a:r>
              <a:rPr lang="ru-RU" dirty="0">
                <a:solidFill>
                  <a:srgbClr val="336600"/>
                </a:solidFill>
              </a:rPr>
              <a:t>, </a:t>
            </a:r>
            <a:r>
              <a:rPr lang="ru-RU" dirty="0" err="1">
                <a:solidFill>
                  <a:srgbClr val="336600"/>
                </a:solidFill>
              </a:rPr>
              <a:t>порционировании</a:t>
            </a:r>
            <a:r>
              <a:rPr lang="ru-RU" dirty="0">
                <a:solidFill>
                  <a:srgbClr val="336600"/>
                </a:solidFill>
              </a:rPr>
              <a:t>, расфасовке осуществляется путем визуально осмотра мяса и бактериологического исследования.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727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Санитарно-бактериологический контроль мясных консервов включает систематическую проверку бактериальной обсемененности содержимого консервных банок перед и после стерилизации, периодический контроль сырья, полуфабрикатов и вспомогательных материалов, входящих в состав консервов. 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Вследствие нарушения санитарно-гигиенического режима производства, параметров стерилизации, условий хранения или герметичности тары может произойти порча консервов, и появляются следующие виды брака и дефектов, характеризуемых наличием бомбажа.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01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43040"/>
            <a:ext cx="4819650" cy="339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3863181"/>
            <a:ext cx="2448272" cy="2701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147" y="274638"/>
            <a:ext cx="4290053" cy="33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4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Микробиологический бомбаж обуславливается наличием в консервах газообразных веществ (сероводород, аммиак, углекислый газ и др.) - продуктов жизнедеятельности микроорганизмов. Причиной его возникновения является нарушение временной герметичности банок, развитие сохранившейся микрофлоры, прорастание спор термоустойчивых бактерий типа </a:t>
            </a:r>
            <a:r>
              <a:rPr lang="ru-RU" dirty="0" err="1">
                <a:solidFill>
                  <a:srgbClr val="336600"/>
                </a:solidFill>
              </a:rPr>
              <a:t>Bac</a:t>
            </a:r>
            <a:r>
              <a:rPr lang="ru-RU" dirty="0">
                <a:solidFill>
                  <a:srgbClr val="336600"/>
                </a:solidFill>
              </a:rPr>
              <a:t>. </a:t>
            </a:r>
            <a:r>
              <a:rPr lang="ru-RU" dirty="0" err="1">
                <a:solidFill>
                  <a:srgbClr val="336600"/>
                </a:solidFill>
              </a:rPr>
              <a:t>stearothermofilus</a:t>
            </a:r>
            <a:r>
              <a:rPr lang="ru-RU" dirty="0">
                <a:solidFill>
                  <a:srgbClr val="336600"/>
                </a:solidFill>
              </a:rPr>
              <a:t>, </a:t>
            </a:r>
            <a:r>
              <a:rPr lang="ru-RU" dirty="0" err="1">
                <a:solidFill>
                  <a:srgbClr val="336600"/>
                </a:solidFill>
              </a:rPr>
              <a:t>Bac</a:t>
            </a:r>
            <a:r>
              <a:rPr lang="ru-RU" dirty="0">
                <a:solidFill>
                  <a:srgbClr val="336600"/>
                </a:solidFill>
              </a:rPr>
              <a:t>. </a:t>
            </a:r>
            <a:r>
              <a:rPr lang="ru-RU" dirty="0" err="1">
                <a:solidFill>
                  <a:srgbClr val="336600"/>
                </a:solidFill>
              </a:rPr>
              <a:t>aerothermofilus</a:t>
            </a:r>
            <a:r>
              <a:rPr lang="ru-RU" dirty="0">
                <a:solidFill>
                  <a:srgbClr val="336600"/>
                </a:solidFill>
              </a:rPr>
              <a:t>, </a:t>
            </a:r>
            <a:r>
              <a:rPr lang="ru-RU" dirty="0" err="1">
                <a:solidFill>
                  <a:srgbClr val="336600"/>
                </a:solidFill>
              </a:rPr>
              <a:t>Bac</a:t>
            </a:r>
            <a:r>
              <a:rPr lang="ru-RU" dirty="0">
                <a:solidFill>
                  <a:srgbClr val="336600"/>
                </a:solidFill>
              </a:rPr>
              <a:t>. </a:t>
            </a:r>
            <a:r>
              <a:rPr lang="ru-RU" dirty="0" err="1">
                <a:solidFill>
                  <a:srgbClr val="336600"/>
                </a:solidFill>
              </a:rPr>
              <a:t>coagulans</a:t>
            </a:r>
            <a:r>
              <a:rPr lang="ru-RU" dirty="0">
                <a:solidFill>
                  <a:srgbClr val="336600"/>
                </a:solidFill>
              </a:rPr>
              <a:t>, вызывающих закисание продукта, а также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анаэробов </a:t>
            </a:r>
            <a:r>
              <a:rPr lang="ru-RU" dirty="0" err="1">
                <a:solidFill>
                  <a:srgbClr val="336600"/>
                </a:solidFill>
              </a:rPr>
              <a:t>Сl</a:t>
            </a:r>
            <a:r>
              <a:rPr lang="ru-RU" dirty="0">
                <a:solidFill>
                  <a:srgbClr val="336600"/>
                </a:solidFill>
              </a:rPr>
              <a:t>. </a:t>
            </a:r>
            <a:r>
              <a:rPr lang="ru-RU" dirty="0" err="1">
                <a:solidFill>
                  <a:srgbClr val="336600"/>
                </a:solidFill>
              </a:rPr>
              <a:t>sporogenes</a:t>
            </a:r>
            <a:r>
              <a:rPr lang="ru-RU" dirty="0">
                <a:solidFill>
                  <a:srgbClr val="336600"/>
                </a:solidFill>
              </a:rPr>
              <a:t> и </a:t>
            </a:r>
            <a:r>
              <a:rPr lang="ru-RU" dirty="0" err="1">
                <a:solidFill>
                  <a:srgbClr val="336600"/>
                </a:solidFill>
              </a:rPr>
              <a:t>Cl</a:t>
            </a:r>
            <a:r>
              <a:rPr lang="ru-RU" dirty="0">
                <a:solidFill>
                  <a:srgbClr val="336600"/>
                </a:solidFill>
              </a:rPr>
              <a:t>. </a:t>
            </a:r>
            <a:r>
              <a:rPr lang="ru-RU" dirty="0" err="1">
                <a:solidFill>
                  <a:srgbClr val="336600"/>
                </a:solidFill>
              </a:rPr>
              <a:t>butiricum</a:t>
            </a:r>
            <a:r>
              <a:rPr lang="ru-RU" dirty="0">
                <a:solidFill>
                  <a:srgbClr val="3366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712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Единичный характер микробиологического бомбажа указывает на </a:t>
            </a:r>
            <a:r>
              <a:rPr lang="ru-RU" dirty="0" err="1">
                <a:solidFill>
                  <a:srgbClr val="336600"/>
                </a:solidFill>
              </a:rPr>
              <a:t>негерметичность</a:t>
            </a:r>
            <a:r>
              <a:rPr lang="ru-RU" dirty="0">
                <a:solidFill>
                  <a:srgbClr val="336600"/>
                </a:solidFill>
              </a:rPr>
              <a:t> банки. Массовый бомбаж может быть результатом недостаточно эффективного режима стерилизации при неудовлетворительном санитарном состоянии оборудования, сырья, тары, нарушения режима стерилизации, попадания микроорганизмов в банки после стерилизации, что свидетельствует о разгерметизации банок.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Консервы с микробиологическим бомбажем не пригодны в пищу и подлежат технической утилизации или уничтожению.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440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8435280" cy="633670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Микробиологическая порча не всегда сопровождается бомбажем: в случае нарушения герметичности банки газы могут выйти из консервов, не вызывая вспучивания концов. Кроме того, в процессе жизнедеятельности некоторых видов микрофлоры газообразования не происходит. Отсутствие бомбажа характерно для </a:t>
            </a:r>
            <a:r>
              <a:rPr lang="ru-RU" b="1" dirty="0" err="1">
                <a:solidFill>
                  <a:srgbClr val="336600"/>
                </a:solidFill>
              </a:rPr>
              <a:t>Cl</a:t>
            </a:r>
            <a:r>
              <a:rPr lang="ru-RU" b="1" dirty="0">
                <a:solidFill>
                  <a:srgbClr val="336600"/>
                </a:solidFill>
              </a:rPr>
              <a:t>. </a:t>
            </a:r>
            <a:r>
              <a:rPr lang="ru-RU" b="1" dirty="0" err="1">
                <a:solidFill>
                  <a:srgbClr val="336600"/>
                </a:solidFill>
              </a:rPr>
              <a:t>botulinum</a:t>
            </a:r>
            <a:r>
              <a:rPr lang="ru-RU" b="1" dirty="0">
                <a:solidFill>
                  <a:srgbClr val="336600"/>
                </a:solidFill>
              </a:rPr>
              <a:t>.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Химический бомбаж характерен для консервов </a:t>
            </a:r>
            <a:r>
              <a:rPr lang="ru-RU" b="1" dirty="0">
                <a:solidFill>
                  <a:srgbClr val="336600"/>
                </a:solidFill>
              </a:rPr>
              <a:t>с высокой кислотностью и возникает вследствие накопления водорода </a:t>
            </a:r>
            <a:r>
              <a:rPr lang="ru-RU" dirty="0">
                <a:solidFill>
                  <a:srgbClr val="336600"/>
                </a:solidFill>
              </a:rPr>
              <a:t>при химическом взаимодействии органических кислот продукта с металлом тары. В результате взаимодействия содержимого и тары в продукте могут накапливаться соли тяжелых металлов (железа, олова, свинца). При глубоком развитии химического бомбажа у продукта появляется металлический привкус и изменяется цвет, особенно у овощей. Порядок использование консервов с химическим бомбажем определяют органы санитарного надзора.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>
                <a:solidFill>
                  <a:srgbClr val="336600"/>
                </a:solidFill>
              </a:rPr>
              <a:t>Физический бомбаж </a:t>
            </a:r>
            <a:r>
              <a:rPr lang="ru-RU" dirty="0">
                <a:solidFill>
                  <a:srgbClr val="336600"/>
                </a:solidFill>
              </a:rPr>
              <a:t>может появиться в следующих случаях: при переполнении тары продуктом; когда концы банок изготовлены из тонкой жести и легко деформируются; если консервы были заморожены и после оттаивания концы сохранили вздутое состояние. Наличие физического бомбажа не отражается на пищевой ценности консервов. Однако их реализуют лишь с разрешения санитарного надзора.</a:t>
            </a:r>
          </a:p>
          <a:p>
            <a:pPr algn="just"/>
            <a:r>
              <a:rPr lang="ru-RU" b="1" dirty="0">
                <a:solidFill>
                  <a:srgbClr val="336600"/>
                </a:solidFill>
              </a:rPr>
              <a:t>“Мраморность” (или “побежалость”) </a:t>
            </a:r>
            <a:r>
              <a:rPr lang="ru-RU" dirty="0">
                <a:solidFill>
                  <a:srgbClr val="336600"/>
                </a:solidFill>
              </a:rPr>
              <a:t>в виде темных пятен или полос появляется на внутренней поверхности жестяных банок и крышек на стеклянных банках в процессе хранения консервов. Этот процесс не считают браком, так как оно не влияет на качество консервированного продукта.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Поэтому консервы с сульфидной коррозией реализуют и используют без ограничений.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7778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solidFill>
                  <a:srgbClr val="336600"/>
                </a:solidFill>
              </a:rPr>
              <a:t>Ржавчина. </a:t>
            </a:r>
            <a:r>
              <a:rPr lang="ru-RU" dirty="0">
                <a:solidFill>
                  <a:srgbClr val="336600"/>
                </a:solidFill>
              </a:rPr>
              <a:t>Вследствие повышенной относительной влажности воздуха в помещениях хранения консервов, конденсации влаги на банках и взаимодействия кислорода воздуха, воды и остатков частиц жира и белка с </a:t>
            </a:r>
            <a:r>
              <a:rPr lang="ru-RU" dirty="0" err="1">
                <a:solidFill>
                  <a:srgbClr val="336600"/>
                </a:solidFill>
              </a:rPr>
              <a:t>незалуженными</a:t>
            </a:r>
            <a:r>
              <a:rPr lang="ru-RU" dirty="0">
                <a:solidFill>
                  <a:srgbClr val="336600"/>
                </a:solidFill>
              </a:rPr>
              <a:t> местами на поверхности банок появляются красно-бурые пятна ржавчины. Банки с пятнами ржавчины не подлежат хранению. Банки с легким налетом ржавчины, удаляемой при протирке сухой ветошью без оставления следов на полуде, подрабатывают (дополнительно смазывают). Банки, на поверхности которых темные пятна не удаляются, используются по разрешению органов санитарного надзора.</a:t>
            </a:r>
          </a:p>
        </p:txBody>
      </p:sp>
    </p:spTree>
    <p:extLst>
      <p:ext uri="{BB962C8B-B14F-4D97-AF65-F5344CB8AC3E}">
        <p14:creationId xmlns:p14="http://schemas.microsoft.com/office/powerpoint/2010/main" val="171055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20378"/>
            <a:ext cx="8229600" cy="4525963"/>
          </a:xfrm>
        </p:spPr>
        <p:txBody>
          <a:bodyPr/>
          <a:lstStyle/>
          <a:p>
            <a:pPr algn="just"/>
            <a:r>
              <a:rPr lang="ru-RU" b="1" dirty="0">
                <a:solidFill>
                  <a:srgbClr val="336600"/>
                </a:solidFill>
              </a:rPr>
              <a:t>Баночные консервы </a:t>
            </a:r>
            <a:r>
              <a:rPr lang="ru-RU" dirty="0">
                <a:solidFill>
                  <a:srgbClr val="336600"/>
                </a:solidFill>
              </a:rPr>
              <a:t>– это мясопродукты, фасованные в металлическую, стеклянную или полимерную тару, герметически упакованные и стерилизованные нагревом, доведенные до готовности к употреблению.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4149080"/>
            <a:ext cx="238125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513" y="3284984"/>
            <a:ext cx="1931217" cy="31148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0001" y="4991520"/>
            <a:ext cx="2286000" cy="12858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26469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Для реализации на общих основаниях используют консервы в банках с гладкой наружной поверхностью, без трещин, деформаций, ржавчины, </a:t>
            </a:r>
            <a:r>
              <a:rPr lang="ru-RU" dirty="0" err="1">
                <a:solidFill>
                  <a:srgbClr val="336600"/>
                </a:solidFill>
              </a:rPr>
              <a:t>незалуженных</a:t>
            </a:r>
            <a:r>
              <a:rPr lang="ru-RU" dirty="0">
                <a:solidFill>
                  <a:srgbClr val="336600"/>
                </a:solidFill>
              </a:rPr>
              <a:t> пятен, с плоскими или слегка вогнутыми концами. Внутренняя поверхность банок должна быть гладкой, глянцевой. 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Допускаются и консервы, имеющие снаружи: помятость корпуса без острых граней, побежалость, матовость, отпечатки от валков легкие, точки диаметром до 1 мм, царапины без нарушения целостности полуды, мелкие крупинки олова, пузырьки диаметром до 2 мм в количестве не более 3-х, "птички" по окружности каждого фальца не более 2-х незначительных зубцов или зазубрин, хлопающие концы, незначительный налет ржавчины в виде отдельных точек; внутри: неравномерность толщины покрытия до 2 мм, изменение цвета лака по продольному шву, трещины покрытия в местах изгиба шириной не более 0,1 мм, наплывы площадью до 50 кв. мм. </a:t>
            </a:r>
          </a:p>
        </p:txBody>
      </p:sp>
    </p:spTree>
    <p:extLst>
      <p:ext uri="{BB962C8B-B14F-4D97-AF65-F5344CB8AC3E}">
        <p14:creationId xmlns:p14="http://schemas.microsoft.com/office/powerpoint/2010/main" val="13042248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На промышленную переработку для пищевых целей отправляют отбракованные консервы с активным подтеком, обнаруженным после стерилизации, резкими деформациями корпуса; дефектами продольного и закаточного швов; банки – легковесы.</a:t>
            </a:r>
          </a:p>
          <a:p>
            <a:pPr algn="just"/>
            <a:r>
              <a:rPr lang="ru-RU" dirty="0">
                <a:solidFill>
                  <a:srgbClr val="336600"/>
                </a:solidFill>
              </a:rPr>
              <a:t>Для пищевых целей с разрешения органов санитарного надзора после органолептического и лабораторного анализа содержимого при условии, что все исследуемые показатели соответствуют норме выпускают консервы, в которых обнаружены: непатогенные, спорообразующие бактерии, споры термофильных микроорганизмов, </a:t>
            </a:r>
            <a:r>
              <a:rPr lang="ru-RU" dirty="0" err="1">
                <a:solidFill>
                  <a:srgbClr val="336600"/>
                </a:solidFill>
              </a:rPr>
              <a:t>неспорообразующие</a:t>
            </a:r>
            <a:r>
              <a:rPr lang="ru-RU" dirty="0">
                <a:solidFill>
                  <a:srgbClr val="336600"/>
                </a:solidFill>
              </a:rPr>
              <a:t> бактерии, химический бомбаж, темные пятна, повреждения полуды, ложный бомбаж, вибрирующие концы, хлопающие крышки, деформированный корпус, нарушения закаточного и продольного швов, "птички", ржавчина.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6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Используют для технической утилизации или уничтожают консервы при выявлении: активного подтека после термостатической выдержки, с признаками порчи, бактериологического, химического бомбажа, сильной ржавчины, нарушения герметичности, </a:t>
            </a:r>
            <a:r>
              <a:rPr lang="ru-RU" dirty="0" err="1">
                <a:solidFill>
                  <a:srgbClr val="336600"/>
                </a:solidFill>
              </a:rPr>
              <a:t>Cl.botulinus</a:t>
            </a:r>
            <a:r>
              <a:rPr lang="ru-RU" dirty="0">
                <a:solidFill>
                  <a:srgbClr val="336600"/>
                </a:solidFill>
              </a:rPr>
              <a:t>, </a:t>
            </a:r>
            <a:r>
              <a:rPr lang="ru-RU" dirty="0" err="1">
                <a:solidFill>
                  <a:srgbClr val="336600"/>
                </a:solidFill>
              </a:rPr>
              <a:t>Cl.perfringens</a:t>
            </a:r>
            <a:r>
              <a:rPr lang="ru-RU" dirty="0">
                <a:solidFill>
                  <a:srgbClr val="336600"/>
                </a:solidFill>
              </a:rPr>
              <a:t>, солей свинца, повышенного содержания солей олова и меди, разрыва банок, песка, стекла, металлических опилок</a:t>
            </a:r>
          </a:p>
        </p:txBody>
      </p:sp>
    </p:spTree>
    <p:extLst>
      <p:ext uri="{BB962C8B-B14F-4D97-AF65-F5344CB8AC3E}">
        <p14:creationId xmlns:p14="http://schemas.microsoft.com/office/powerpoint/2010/main" val="1391890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Микробиологические исследования натуральных и рубленных полуфабрикатов проводят периодически, но не реже 1 раза в 10 дней, а также по требованию контролирующих организаций. Микробиологические исследования проводят по показателям, указанным ТУ на каждый конкретный вид продукции.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Порядок проведения микробиологического контроля консервов (периодичность, методы контроля) в процессе их производства определен Инструкцией о порядке санитарно-гигиенического контроля консервов на производственных предприятиях, оптовых базах, в розничной торговле и на предприятиях общественного питания.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169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Мясные и мясорастительные стерилизованные консервы общего назначения и детского питания относятся к группе А; пастеризованные мясные и мясорастительные консервы относятся к группе Д.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Для консервов группы А до стерилизации определяют следующие показатели: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Количество </a:t>
            </a:r>
            <a:r>
              <a:rPr lang="ru-RU" dirty="0" err="1">
                <a:solidFill>
                  <a:srgbClr val="336600"/>
                </a:solidFill>
              </a:rPr>
              <a:t>МАФАнМ</a:t>
            </a:r>
            <a:r>
              <a:rPr lang="ru-RU" dirty="0">
                <a:solidFill>
                  <a:srgbClr val="33660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Присутствие или количество спор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или термофильных </a:t>
            </a:r>
            <a:r>
              <a:rPr lang="ru-RU" dirty="0" err="1">
                <a:solidFill>
                  <a:srgbClr val="336600"/>
                </a:solidFill>
              </a:rPr>
              <a:t>клостридий</a:t>
            </a:r>
            <a:r>
              <a:rPr lang="ru-RU" dirty="0">
                <a:solidFill>
                  <a:srgbClr val="336600"/>
                </a:solidFill>
              </a:rPr>
              <a:t> при повышенном количестве </a:t>
            </a:r>
            <a:r>
              <a:rPr lang="ru-RU" dirty="0" err="1">
                <a:solidFill>
                  <a:srgbClr val="336600"/>
                </a:solidFill>
              </a:rPr>
              <a:t>МАФАнМ</a:t>
            </a:r>
            <a:r>
              <a:rPr lang="ru-RU" dirty="0">
                <a:solidFill>
                  <a:srgbClr val="336600"/>
                </a:solidFill>
              </a:rPr>
              <a:t> в консервах до стерилизации, при обнаружении микробиологического брака готовых консервов по дефектам бомбаж, «хлопушки», признаки микробиологической порчи.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374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    Для анализа отбирают 3 пробы ежедневно раз в смену по каждому виду продукции.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    Для консервов группы Д до пастеризации отбирают от каждой партии из 5 фасованных банок общую пробу массой 50 г и определяют следующие показатели: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Наличие </a:t>
            </a:r>
            <a:r>
              <a:rPr lang="ru-RU" dirty="0" err="1">
                <a:solidFill>
                  <a:srgbClr val="336600"/>
                </a:solidFill>
              </a:rPr>
              <a:t>МАФАнМ</a:t>
            </a:r>
            <a:endParaRPr lang="ru-RU" dirty="0">
              <a:solidFill>
                <a:srgbClr val="336600"/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Количество спор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аэробных и факультативно-анаэробных микроорганизмов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Количество спор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анаэробных микроорганизмов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Количество спор психрофильных аэробных и факультативно-анаэробных микроорганизмов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Количество спор психрофильных анаэробных микроорганизмов. Исследование мяса и мясных продуктов.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09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768752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21237 -75 «Мясо. Методы бактериологического анализа»;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 ГОСТ Р 51447-99 «Мясо и мясные продукты. Методы отбора проб»;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 ГОСТ 26670-91 «Продукты пищевые. Методы культивирования микроорганизмов»;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10444.15-94 «Продукты пищевые. Методы определения </a:t>
            </a:r>
            <a:r>
              <a:rPr lang="ru-RU" dirty="0" err="1">
                <a:solidFill>
                  <a:srgbClr val="336600"/>
                </a:solidFill>
              </a:rPr>
              <a:t>КМАФАнМ</a:t>
            </a:r>
            <a:r>
              <a:rPr lang="ru-RU" dirty="0">
                <a:solidFill>
                  <a:srgbClr val="336600"/>
                </a:solidFill>
              </a:rPr>
              <a:t>»; - ГОСТ Р 50474-93 «Продукты пищевые. Методы выявления и определения количества бактерий группы кишечных палочек (</a:t>
            </a:r>
            <a:r>
              <a:rPr lang="ru-RU" dirty="0" err="1">
                <a:solidFill>
                  <a:srgbClr val="336600"/>
                </a:solidFill>
              </a:rPr>
              <a:t>колиформных</a:t>
            </a:r>
            <a:r>
              <a:rPr lang="ru-RU" dirty="0">
                <a:solidFill>
                  <a:srgbClr val="336600"/>
                </a:solidFill>
              </a:rPr>
              <a:t> бактерий)»;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Р 50480-93 «Продукты пищевые. Метод выявления бактерий рода </a:t>
            </a:r>
            <a:r>
              <a:rPr lang="ru-RU" dirty="0" err="1">
                <a:solidFill>
                  <a:srgbClr val="336600"/>
                </a:solidFill>
              </a:rPr>
              <a:t>Salmonella</a:t>
            </a:r>
            <a:r>
              <a:rPr lang="ru-RU" dirty="0">
                <a:solidFill>
                  <a:srgbClr val="336600"/>
                </a:solidFill>
              </a:rPr>
              <a:t>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29185-91 «Продукты пищевые. Методы выявления </a:t>
            </a:r>
            <a:r>
              <a:rPr lang="ru-RU" dirty="0" err="1">
                <a:solidFill>
                  <a:srgbClr val="336600"/>
                </a:solidFill>
              </a:rPr>
              <a:t>сульфитредуцирующих</a:t>
            </a:r>
            <a:r>
              <a:rPr lang="ru-RU" dirty="0">
                <a:solidFill>
                  <a:srgbClr val="336600"/>
                </a:solidFill>
              </a:rPr>
              <a:t> </a:t>
            </a:r>
            <a:r>
              <a:rPr lang="ru-RU" dirty="0" err="1">
                <a:solidFill>
                  <a:srgbClr val="336600"/>
                </a:solidFill>
              </a:rPr>
              <a:t>клостридий</a:t>
            </a:r>
            <a:r>
              <a:rPr lang="ru-RU" dirty="0">
                <a:solidFill>
                  <a:srgbClr val="336600"/>
                </a:solidFill>
              </a:rPr>
              <a:t>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17594-81 «Лист лавровый сухой. Технические условия»;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13341-77 «Овощи сушеные. Правила приемки, методы отбора и подготовки проб»;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7587-71 «Лук репчатый сушеный. Технические условия»;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7588-71 «Морковь столовая сушеная. Технические условия»; - ГОСТ 28875-90 «Пряности. Приемка и методы анализа»;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28876-90 «Пряности и приправы. Отбор проб»;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29045-91 «Пряности. Перец душистый. Технические условия»;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	ГОСТ 29050-91 «Пряности. Перец черный и белый. Технические условия».</a:t>
            </a:r>
          </a:p>
        </p:txBody>
      </p:sp>
    </p:spTree>
    <p:extLst>
      <p:ext uri="{BB962C8B-B14F-4D97-AF65-F5344CB8AC3E}">
        <p14:creationId xmlns:p14="http://schemas.microsoft.com/office/powerpoint/2010/main" val="318811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dirty="0">
                <a:solidFill>
                  <a:srgbClr val="336600"/>
                </a:solidFill>
              </a:rPr>
              <a:t>Микробиологический контроль санитарного состояния объектов консервного цеха проводили до дезинфекции (в конце рабочей недели) и непосредственно перед началом работы цеха после дезинфекции.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Смывы с поверхностей ограждающих конструкций, технологического оборудования и инструментов отбирают и исследуют в соответствии с инструкциями «По санитарной обработке технологического оборудования и производственных помещений на предприятиях мясной промышленности» (2003) и «Порядок санитарно-микробиологического контроля при производстве мяса и мясных продуктов» (1995) на количество </a:t>
            </a:r>
            <a:r>
              <a:rPr lang="ru-RU" dirty="0" err="1">
                <a:solidFill>
                  <a:srgbClr val="336600"/>
                </a:solidFill>
              </a:rPr>
              <a:t>МАФАнМ</a:t>
            </a:r>
            <a:r>
              <a:rPr lang="ru-RU" dirty="0">
                <a:solidFill>
                  <a:srgbClr val="336600"/>
                </a:solidFill>
              </a:rPr>
              <a:t> (КОЕ), БГКП, сальмонелл и </a:t>
            </a:r>
            <a:r>
              <a:rPr lang="ru-RU" dirty="0" err="1">
                <a:solidFill>
                  <a:srgbClr val="336600"/>
                </a:solidFill>
              </a:rPr>
              <a:t>сульфитредуцирующих</a:t>
            </a:r>
            <a:r>
              <a:rPr lang="ru-RU" dirty="0">
                <a:solidFill>
                  <a:srgbClr val="336600"/>
                </a:solidFill>
              </a:rPr>
              <a:t> </a:t>
            </a:r>
            <a:r>
              <a:rPr lang="ru-RU" dirty="0" err="1">
                <a:solidFill>
                  <a:srgbClr val="336600"/>
                </a:solidFill>
              </a:rPr>
              <a:t>клостридий</a:t>
            </a:r>
            <a:r>
              <a:rPr lang="ru-RU" dirty="0">
                <a:solidFill>
                  <a:srgbClr val="336600"/>
                </a:solidFill>
              </a:rPr>
              <a:t>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2588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</a:t>
            </a:r>
            <a:r>
              <a:rPr lang="ru-RU" dirty="0"/>
              <a:t>	</a:t>
            </a:r>
            <a:r>
              <a:rPr lang="ru-RU" dirty="0">
                <a:solidFill>
                  <a:srgbClr val="336600"/>
                </a:solidFill>
              </a:rPr>
              <a:t>Выделение и идентификацию L. </a:t>
            </a:r>
            <a:r>
              <a:rPr lang="ru-RU" dirty="0" err="1">
                <a:solidFill>
                  <a:srgbClr val="336600"/>
                </a:solidFill>
              </a:rPr>
              <a:t>monocytogenes</a:t>
            </a:r>
            <a:r>
              <a:rPr lang="ru-RU" dirty="0">
                <a:solidFill>
                  <a:srgbClr val="336600"/>
                </a:solidFill>
              </a:rPr>
              <a:t> проводят путем изучения морфологических и биохимических свойств по ГОСТ Р 51921-02 «Продукты пищевые. Методы выявления и определения </a:t>
            </a:r>
            <a:r>
              <a:rPr lang="ru-RU" dirty="0" err="1">
                <a:solidFill>
                  <a:srgbClr val="336600"/>
                </a:solidFill>
              </a:rPr>
              <a:t>L.monocytogenes</a:t>
            </a:r>
            <a:r>
              <a:rPr lang="ru-RU" dirty="0">
                <a:solidFill>
                  <a:srgbClr val="336600"/>
                </a:solidFill>
              </a:rPr>
              <a:t>».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Проверка микробиологической обсемененности консервов перед стерилизацией включает определение количества </a:t>
            </a:r>
            <a:r>
              <a:rPr lang="ru-RU" dirty="0" err="1">
                <a:solidFill>
                  <a:srgbClr val="336600"/>
                </a:solidFill>
              </a:rPr>
              <a:t>МАФАнМ</a:t>
            </a:r>
            <a:r>
              <a:rPr lang="ru-RU" dirty="0">
                <a:solidFill>
                  <a:srgbClr val="336600"/>
                </a:solidFill>
              </a:rPr>
              <a:t>; спор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</a:t>
            </a:r>
            <a:r>
              <a:rPr lang="ru-RU" dirty="0" err="1">
                <a:solidFill>
                  <a:srgbClr val="336600"/>
                </a:solidFill>
              </a:rPr>
              <a:t>клостридий</a:t>
            </a:r>
            <a:r>
              <a:rPr lang="ru-RU" dirty="0">
                <a:solidFill>
                  <a:srgbClr val="336600"/>
                </a:solidFill>
              </a:rPr>
              <a:t>; термофильных аэробных и факультативно-анаэробных микроорганизмов (ГОСТ 10444.3-85; ГОСТ 10444.5-85).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3166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</a:t>
            </a:r>
            <a:r>
              <a:rPr lang="ru-RU" dirty="0"/>
              <a:t>	</a:t>
            </a:r>
            <a:r>
              <a:rPr lang="ru-RU" dirty="0">
                <a:solidFill>
                  <a:srgbClr val="336600"/>
                </a:solidFill>
              </a:rPr>
              <a:t>При проведении микробиологических исследований готовых мясных стерилизованных консервов </a:t>
            </a:r>
            <a:r>
              <a:rPr lang="ru-RU" dirty="0" err="1">
                <a:solidFill>
                  <a:srgbClr val="336600"/>
                </a:solidFill>
              </a:rPr>
              <a:t>руководствовуются</a:t>
            </a:r>
            <a:r>
              <a:rPr lang="ru-RU" dirty="0">
                <a:solidFill>
                  <a:srgbClr val="336600"/>
                </a:solidFill>
              </a:rPr>
              <a:t> соответствующими нормативными документами.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Определение герметичности консервных банок, предназначенных для микробиологического анализа, проводят по ГОСТ 8756.18-70.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</a:t>
            </a:r>
            <a:r>
              <a:rPr lang="ru-RU" dirty="0" err="1">
                <a:solidFill>
                  <a:srgbClr val="336600"/>
                </a:solidFill>
              </a:rPr>
              <a:t>Термостатирование</a:t>
            </a:r>
            <a:r>
              <a:rPr lang="ru-RU" dirty="0">
                <a:solidFill>
                  <a:srgbClr val="336600"/>
                </a:solidFill>
              </a:rPr>
              <a:t> консервов без изменения внешнего вида банок перед посевами осуществляют согласно ГОСТ 26669-85. Консервы выдерживают 5 суток при температуре 37 гр. С и затем 24 часа при комнатной температуре. При этом в готовых консервах определяют: </a:t>
            </a:r>
          </a:p>
          <a:p>
            <a:pPr marL="0" indent="536575" algn="just">
              <a:buNone/>
            </a:pPr>
            <a:r>
              <a:rPr lang="ru-RU" dirty="0">
                <a:solidFill>
                  <a:srgbClr val="336600"/>
                </a:solidFill>
              </a:rPr>
              <a:t>количество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аэробных и факультативно-анаэробных микроорганизмов (КОЕ/г) по ГОСТ 10444.15-94; </a:t>
            </a:r>
          </a:p>
          <a:p>
            <a:pPr marL="0" indent="536575" algn="just">
              <a:buNone/>
            </a:pPr>
            <a:r>
              <a:rPr lang="ru-RU" dirty="0">
                <a:solidFill>
                  <a:srgbClr val="336600"/>
                </a:solidFill>
              </a:rPr>
              <a:t>наличие роста жизнеспособных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аэробных и факультативно-анаэробных микроорганизмов (ГОСТ 30425-97);</a:t>
            </a:r>
          </a:p>
          <a:p>
            <a:pPr marL="0" indent="536575" algn="just">
              <a:buNone/>
            </a:pPr>
            <a:r>
              <a:rPr lang="ru-RU" dirty="0">
                <a:solidFill>
                  <a:srgbClr val="336600"/>
                </a:solidFill>
              </a:rPr>
              <a:t> наличие роста жизнеспособных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анаэробных микроорганизмов (ГОСТ 30425-97); плесени и дрожжи, КОЕ в 1г по ГОСТ 10444.12-88; </a:t>
            </a:r>
          </a:p>
          <a:p>
            <a:pPr marL="0" indent="536575" algn="just">
              <a:buNone/>
            </a:pPr>
            <a:r>
              <a:rPr lang="ru-RU" dirty="0" err="1">
                <a:solidFill>
                  <a:srgbClr val="336600"/>
                </a:solidFill>
              </a:rPr>
              <a:t>сульфитредуцирующие</a:t>
            </a:r>
            <a:r>
              <a:rPr lang="ru-RU" dirty="0">
                <a:solidFill>
                  <a:srgbClr val="336600"/>
                </a:solidFill>
              </a:rPr>
              <a:t> </a:t>
            </a:r>
            <a:r>
              <a:rPr lang="ru-RU" dirty="0" err="1">
                <a:solidFill>
                  <a:srgbClr val="336600"/>
                </a:solidFill>
              </a:rPr>
              <a:t>клостридии</a:t>
            </a:r>
            <a:r>
              <a:rPr lang="ru-RU" dirty="0">
                <a:solidFill>
                  <a:srgbClr val="336600"/>
                </a:solidFill>
              </a:rPr>
              <a:t> в 0,1 г по ГОСТ, 29185-91. </a:t>
            </a:r>
          </a:p>
          <a:p>
            <a:pPr marL="0" indent="536575" algn="just">
              <a:buNone/>
            </a:pPr>
            <a:r>
              <a:rPr lang="ru-RU" dirty="0">
                <a:solidFill>
                  <a:srgbClr val="336600"/>
                </a:solidFill>
              </a:rPr>
              <a:t>Идентификацию выделенных культур проводят по их </a:t>
            </a:r>
            <a:r>
              <a:rPr lang="ru-RU" dirty="0" err="1">
                <a:solidFill>
                  <a:srgbClr val="336600"/>
                </a:solidFill>
              </a:rPr>
              <a:t>культурально</a:t>
            </a:r>
            <a:r>
              <a:rPr lang="ru-RU" dirty="0">
                <a:solidFill>
                  <a:srgbClr val="336600"/>
                </a:solidFill>
              </a:rPr>
              <a:t>-морфологическим, биохимическим и серологическим свойствам.</a:t>
            </a:r>
          </a:p>
          <a:p>
            <a:pPr algn="just"/>
            <a:endParaRPr lang="ru-RU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20" y="0"/>
            <a:ext cx="7812360" cy="67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7092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dirty="0">
                <a:solidFill>
                  <a:srgbClr val="336600"/>
                </a:solidFill>
              </a:rPr>
              <a:t>Определение количества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аэробных и факультативно-анаэробных микроорганизмов (</a:t>
            </a:r>
            <a:r>
              <a:rPr lang="ru-RU" dirty="0" err="1">
                <a:solidFill>
                  <a:srgbClr val="336600"/>
                </a:solidFill>
              </a:rPr>
              <a:t>КМАФАнМ</a:t>
            </a:r>
            <a:r>
              <a:rPr lang="ru-RU" dirty="0">
                <a:solidFill>
                  <a:srgbClr val="336600"/>
                </a:solidFill>
              </a:rPr>
              <a:t>, КОЕ/г) основано на высеве определенного количества продукта в питательную </a:t>
            </a:r>
            <a:r>
              <a:rPr lang="ru-RU" dirty="0" err="1">
                <a:solidFill>
                  <a:srgbClr val="336600"/>
                </a:solidFill>
              </a:rPr>
              <a:t>агаризованную</a:t>
            </a:r>
            <a:r>
              <a:rPr lang="ru-RU" dirty="0">
                <a:solidFill>
                  <a:srgbClr val="336600"/>
                </a:solidFill>
              </a:rPr>
              <a:t> среду, аэробном культивировании при температуре 37 гр. С в течение 24...48 часов, подсчете выросших видимых колоний. За окончательный результат определения количества бактерий в 1 г исследованного продукта принимали среднее арифметическое результатов-подсчета не менее двух параллельных чашек.</a:t>
            </a:r>
          </a:p>
        </p:txBody>
      </p:sp>
    </p:spTree>
    <p:extLst>
      <p:ext uri="{BB962C8B-B14F-4D97-AF65-F5344CB8AC3E}">
        <p14:creationId xmlns:p14="http://schemas.microsoft.com/office/powerpoint/2010/main" val="2597249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•	</a:t>
            </a:r>
            <a:r>
              <a:rPr lang="ru-RU" dirty="0">
                <a:solidFill>
                  <a:srgbClr val="336600"/>
                </a:solidFill>
              </a:rPr>
              <a:t>Для выявления жизнеспособных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аэробных и факультативно-анаэробных микроорганизмов в каждую из двух пробирок, содержащих по 5-6 см МПБ с 1 % глюкозы, вносят по 1 г консервированного продукта.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•	Для выявления жизнеспособных </a:t>
            </a:r>
            <a:r>
              <a:rPr lang="ru-RU" dirty="0" err="1">
                <a:solidFill>
                  <a:srgbClr val="336600"/>
                </a:solidFill>
              </a:rPr>
              <a:t>мезофильных</a:t>
            </a:r>
            <a:r>
              <a:rPr lang="ru-RU" dirty="0">
                <a:solidFill>
                  <a:srgbClr val="336600"/>
                </a:solidFill>
              </a:rPr>
              <a:t> анаэробных микроорганизмов на дно каждой из двух пробирок со средой </a:t>
            </a:r>
            <a:r>
              <a:rPr lang="ru-RU" dirty="0" err="1">
                <a:solidFill>
                  <a:srgbClr val="336600"/>
                </a:solidFill>
              </a:rPr>
              <a:t>Китт-Тароцци</a:t>
            </a:r>
            <a:r>
              <a:rPr lang="ru-RU" dirty="0">
                <a:solidFill>
                  <a:srgbClr val="336600"/>
                </a:solidFill>
              </a:rPr>
              <a:t> вносят по 1 г консервированного продукта.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860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https://yandex.ru/video/preview/11803161722392686310</a:t>
            </a:r>
            <a:endParaRPr lang="ru-RU" dirty="0"/>
          </a:p>
          <a:p>
            <a:r>
              <a:rPr lang="en-US" dirty="0">
                <a:hlinkClick r:id="rId3"/>
              </a:rPr>
              <a:t>https://yandex.ru/video/preview/2290605169626206388</a:t>
            </a:r>
            <a:endParaRPr lang="ru-RU" dirty="0"/>
          </a:p>
          <a:p>
            <a:r>
              <a:rPr lang="en-US" dirty="0">
                <a:hlinkClick r:id="rId4"/>
              </a:rPr>
              <a:t>https://yandex.ru/video/preview/1535627588689279633</a:t>
            </a:r>
            <a:endParaRPr lang="ru-RU" dirty="0"/>
          </a:p>
          <a:p>
            <a:r>
              <a:rPr lang="en-US" dirty="0">
                <a:hlinkClick r:id="rId5"/>
              </a:rPr>
              <a:t>https://yandex.ru/video/preview/10275427519493828662</a:t>
            </a:r>
            <a:endParaRPr lang="ru-RU" dirty="0"/>
          </a:p>
          <a:p>
            <a:r>
              <a:rPr lang="en-US" dirty="0">
                <a:hlinkClick r:id="rId6"/>
              </a:rPr>
              <a:t>https://yandex.ru/video/preview/15975095396165371475</a:t>
            </a:r>
            <a:r>
              <a:rPr lang="ru-RU"/>
              <a:t> </a:t>
            </a:r>
            <a:endParaRPr lang="ru-RU" dirty="0"/>
          </a:p>
          <a:p>
            <a:r>
              <a:rPr lang="en-US" dirty="0">
                <a:hlinkClick r:id="rId7"/>
              </a:rPr>
              <a:t>https://yandex.ru/video/preview/17259684146398338118</a:t>
            </a:r>
            <a:endParaRPr lang="ru-RU" dirty="0"/>
          </a:p>
          <a:p>
            <a:r>
              <a:rPr lang="en-US" dirty="0">
                <a:hlinkClick r:id="rId8"/>
              </a:rPr>
              <a:t>https://yandex.ru/video/preview/15307083590263492834</a:t>
            </a:r>
            <a:r>
              <a:rPr lang="ru-RU" dirty="0"/>
              <a:t> Маркировка</a:t>
            </a:r>
          </a:p>
          <a:p>
            <a:r>
              <a:rPr lang="en-US" dirty="0">
                <a:hlinkClick r:id="rId9"/>
              </a:rPr>
              <a:t>https://yandex.ru/video/preview/12363162464938791367</a:t>
            </a:r>
            <a:r>
              <a:rPr lang="ru-RU" dirty="0"/>
              <a:t> Детское питание Лекция</a:t>
            </a:r>
          </a:p>
          <a:p>
            <a:r>
              <a:rPr lang="en-US" dirty="0">
                <a:hlinkClick r:id="rId10"/>
              </a:rPr>
              <a:t>https://yandex.ru/video/preview/427157782598923757</a:t>
            </a:r>
            <a:r>
              <a:rPr lang="ru-RU" dirty="0"/>
              <a:t> Лекция на 1 час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4258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Употребляемое для производства консервов мясо должно быть свежим, доброкачественным, полученным от здоровых животных. Не допускается использования мяса некастрированных и старых животных (старше 10 лет), а также дважды размороженное или длительно (более 6 мес.) хранившееся и свинина с желтеющим при варке шпиком.</a:t>
            </a:r>
          </a:p>
        </p:txBody>
      </p:sp>
    </p:spTree>
    <p:extLst>
      <p:ext uri="{BB962C8B-B14F-4D97-AF65-F5344CB8AC3E}">
        <p14:creationId xmlns:p14="http://schemas.microsoft.com/office/powerpoint/2010/main" val="776708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При производстве некоторых видов консервов </a:t>
            </a:r>
            <a:r>
              <a:rPr lang="ru-RU" b="1" dirty="0">
                <a:solidFill>
                  <a:srgbClr val="336600"/>
                </a:solidFill>
              </a:rPr>
              <a:t>Правилами ветеринарно-санитарной экспертизы </a:t>
            </a:r>
            <a:r>
              <a:rPr lang="ru-RU" dirty="0">
                <a:solidFill>
                  <a:srgbClr val="336600"/>
                </a:solidFill>
              </a:rPr>
              <a:t>разрешается использовать условно годное мясо, полученное от убоя животных, больных: туберкулезом (при локальном поражении), бруцеллезом, ящуром, </a:t>
            </a:r>
            <a:r>
              <a:rPr lang="ru-RU" dirty="0" err="1">
                <a:solidFill>
                  <a:srgbClr val="336600"/>
                </a:solidFill>
              </a:rPr>
              <a:t>листериозом</a:t>
            </a:r>
            <a:r>
              <a:rPr lang="ru-RU" dirty="0">
                <a:solidFill>
                  <a:srgbClr val="336600"/>
                </a:solidFill>
              </a:rPr>
              <a:t>, рожей свиней, </a:t>
            </a:r>
            <a:r>
              <a:rPr lang="ru-RU" dirty="0" err="1">
                <a:solidFill>
                  <a:srgbClr val="336600"/>
                </a:solidFill>
              </a:rPr>
              <a:t>пастереллезом</a:t>
            </a:r>
            <a:r>
              <a:rPr lang="ru-RU" dirty="0">
                <a:solidFill>
                  <a:srgbClr val="336600"/>
                </a:solidFill>
              </a:rPr>
              <a:t>, лейкозом, болезнью </a:t>
            </a:r>
            <a:r>
              <a:rPr lang="ru-RU" dirty="0" err="1">
                <a:solidFill>
                  <a:srgbClr val="336600"/>
                </a:solidFill>
              </a:rPr>
              <a:t>Ауески</a:t>
            </a:r>
            <a:r>
              <a:rPr lang="ru-RU" dirty="0">
                <a:solidFill>
                  <a:srgbClr val="336600"/>
                </a:solidFill>
              </a:rPr>
              <a:t>, чумой свиней, инфекционным </a:t>
            </a:r>
            <a:r>
              <a:rPr lang="ru-RU" dirty="0" err="1">
                <a:solidFill>
                  <a:srgbClr val="336600"/>
                </a:solidFill>
              </a:rPr>
              <a:t>ринотрахеитом</a:t>
            </a:r>
            <a:r>
              <a:rPr lang="ru-RU" dirty="0">
                <a:solidFill>
                  <a:srgbClr val="336600"/>
                </a:solidFill>
              </a:rPr>
              <a:t>, </a:t>
            </a:r>
            <a:r>
              <a:rPr lang="ru-RU" dirty="0" err="1">
                <a:solidFill>
                  <a:srgbClr val="336600"/>
                </a:solidFill>
              </a:rPr>
              <a:t>парагриппом</a:t>
            </a:r>
            <a:r>
              <a:rPr lang="ru-RU" dirty="0">
                <a:solidFill>
                  <a:srgbClr val="336600"/>
                </a:solidFill>
              </a:rPr>
              <a:t>, вирусной диареей, везикулярной болезнью свиней, энзоотическим </a:t>
            </a:r>
            <a:r>
              <a:rPr lang="ru-RU" dirty="0" err="1">
                <a:solidFill>
                  <a:srgbClr val="336600"/>
                </a:solidFill>
              </a:rPr>
              <a:t>энцефаломиелитом</a:t>
            </a:r>
            <a:r>
              <a:rPr lang="ru-RU" dirty="0">
                <a:solidFill>
                  <a:srgbClr val="336600"/>
                </a:solidFill>
              </a:rPr>
              <a:t> свиней и др. Технологическая инструкция по производству консервов предусматривает температурные режимы, обеспечивающие надежную стерилизацию.</a:t>
            </a:r>
          </a:p>
        </p:txBody>
      </p:sp>
    </p:spTree>
    <p:extLst>
      <p:ext uri="{BB962C8B-B14F-4D97-AF65-F5344CB8AC3E}">
        <p14:creationId xmlns:p14="http://schemas.microsoft.com/office/powerpoint/2010/main" val="4206468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Мясо животных вынужденного убоя разрешается использовать для изготовления консервов “</a:t>
            </a:r>
            <a:r>
              <a:rPr lang="ru-RU" b="1" dirty="0">
                <a:solidFill>
                  <a:srgbClr val="336600"/>
                </a:solidFill>
              </a:rPr>
              <a:t>Гуляш</a:t>
            </a:r>
            <a:r>
              <a:rPr lang="ru-RU" dirty="0">
                <a:solidFill>
                  <a:srgbClr val="336600"/>
                </a:solidFill>
              </a:rPr>
              <a:t>”, “</a:t>
            </a:r>
            <a:r>
              <a:rPr lang="ru-RU" b="1" dirty="0">
                <a:solidFill>
                  <a:srgbClr val="336600"/>
                </a:solidFill>
              </a:rPr>
              <a:t>Паштет мясной</a:t>
            </a:r>
            <a:r>
              <a:rPr lang="ru-RU" dirty="0">
                <a:solidFill>
                  <a:srgbClr val="336600"/>
                </a:solidFill>
              </a:rPr>
              <a:t>”. При этом туши вынужденно убитых животных, признанные пригодными на пищевые цели, должны отвечать требованиям нормативно-технической документации на сырье, допускаемое для изготовления этих видов консервов. Во избежание обезличивания условно годного мяса, нуждающегося в специальной обработке, на туше должен быть ветеринарный штамп с указанием на нем порядка санитарной обработки мяса “На консервы”.</a:t>
            </a:r>
          </a:p>
        </p:txBody>
      </p:sp>
    </p:spTree>
    <p:extLst>
      <p:ext uri="{BB962C8B-B14F-4D97-AF65-F5344CB8AC3E}">
        <p14:creationId xmlns:p14="http://schemas.microsoft.com/office/powerpoint/2010/main" val="247091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289964"/>
            <a:ext cx="1996883" cy="27789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9300" y="289964"/>
            <a:ext cx="2857500" cy="3314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947" y="2302555"/>
            <a:ext cx="2857500" cy="4105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2" y="3407229"/>
            <a:ext cx="2286000" cy="2905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15637" t="14632" r="16618" b="11685"/>
          <a:stretch/>
        </p:blipFill>
        <p:spPr>
          <a:xfrm>
            <a:off x="5864526" y="3588707"/>
            <a:ext cx="3059353" cy="221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25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При переработке условно годного мяса на консервы разделку туш, обвалку, </a:t>
            </a:r>
            <a:r>
              <a:rPr lang="ru-RU" dirty="0" err="1">
                <a:solidFill>
                  <a:srgbClr val="336600"/>
                </a:solidFill>
              </a:rPr>
              <a:t>жиловку</a:t>
            </a:r>
            <a:r>
              <a:rPr lang="ru-RU" dirty="0">
                <a:solidFill>
                  <a:srgbClr val="336600"/>
                </a:solidFill>
              </a:rPr>
              <a:t> и другие технологические операции производят на </a:t>
            </a:r>
            <a:r>
              <a:rPr lang="ru-RU" b="1" dirty="0">
                <a:solidFill>
                  <a:srgbClr val="336600"/>
                </a:solidFill>
              </a:rPr>
              <a:t>отдельных столах в обособленных помещениях или в отдельную смену при обязательном контроле ветеринарной службы</a:t>
            </a:r>
            <a:r>
              <a:rPr lang="ru-RU" dirty="0">
                <a:solidFill>
                  <a:srgbClr val="336600"/>
                </a:solidFill>
              </a:rPr>
              <a:t>. Консервы, изготовленные из условно годного мяса, стерилизуют при соблюдении режимов, установленных технологическими инструкциями. </a:t>
            </a:r>
          </a:p>
        </p:txBody>
      </p:sp>
    </p:spTree>
    <p:extLst>
      <p:ext uri="{BB962C8B-B14F-4D97-AF65-F5344CB8AC3E}">
        <p14:creationId xmlns:p14="http://schemas.microsoft.com/office/powerpoint/2010/main" val="2229797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336600"/>
                </a:solidFill>
              </a:rPr>
              <a:t>Контроль производства консервов включает 3 основных направления: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1) установление соответствия тары, сырья, вспомогательных материалов требованиям ГОСТов (технохимический контроль);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2) контроль за санитарно-гигиеническими условиями и технологическими операциями производственного процесса;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336600"/>
                </a:solidFill>
              </a:rPr>
              <a:t>3) оценка качества готовой продукции.</a:t>
            </a:r>
          </a:p>
        </p:txBody>
      </p:sp>
    </p:spTree>
    <p:extLst>
      <p:ext uri="{BB962C8B-B14F-4D97-AF65-F5344CB8AC3E}">
        <p14:creationId xmlns:p14="http://schemas.microsoft.com/office/powerpoint/2010/main" val="3599534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2216</Words>
  <Application>Microsoft Office PowerPoint</Application>
  <PresentationFormat>Экран (4:3)</PresentationFormat>
  <Paragraphs>80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5" baseType="lpstr">
      <vt:lpstr>Arial</vt:lpstr>
      <vt:lpstr>Calibri</vt:lpstr>
      <vt:lpstr>Тема Office</vt:lpstr>
      <vt:lpstr>Производственный ветеринарно-санитарный  контроль  изготовления мясных и рыбных консервов и их санитарная оценка на предприятии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Производственный ветеринарно-санитарный  контроль  изготовления мясных и рыбных консервов и их санитарная оценка на предприятии</dc:title>
  <dc:creator>ЕЛЕНА-СВЕТЛАКОВА</dc:creator>
  <cp:lastModifiedBy>Елена</cp:lastModifiedBy>
  <cp:revision>9</cp:revision>
  <dcterms:created xsi:type="dcterms:W3CDTF">2015-11-05T16:03:31Z</dcterms:created>
  <dcterms:modified xsi:type="dcterms:W3CDTF">2023-10-10T16:50:51Z</dcterms:modified>
</cp:coreProperties>
</file>